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9945688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01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34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4309798" cy="344091"/>
          </a:xfrm>
          <a:prstGeom prst="rect">
            <a:avLst/>
          </a:prstGeom>
        </p:spPr>
        <p:txBody>
          <a:bodyPr vert="horz" lIns="91843" tIns="45922" rIns="91843" bIns="4592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589" y="3"/>
            <a:ext cx="4309798" cy="344091"/>
          </a:xfrm>
          <a:prstGeom prst="rect">
            <a:avLst/>
          </a:prstGeom>
        </p:spPr>
        <p:txBody>
          <a:bodyPr vert="horz" lIns="91843" tIns="45922" rIns="91843" bIns="45922" rtlCol="0"/>
          <a:lstStyle>
            <a:lvl1pPr algn="r">
              <a:defRPr sz="1200"/>
            </a:lvl1pPr>
          </a:lstStyle>
          <a:p>
            <a:fld id="{B4106DB9-FCBB-43F3-BCBC-A02C9C481B80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513911"/>
            <a:ext cx="4309798" cy="344090"/>
          </a:xfrm>
          <a:prstGeom prst="rect">
            <a:avLst/>
          </a:prstGeom>
        </p:spPr>
        <p:txBody>
          <a:bodyPr vert="horz" lIns="91843" tIns="45922" rIns="91843" bIns="4592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589" y="6513911"/>
            <a:ext cx="4309798" cy="344090"/>
          </a:xfrm>
          <a:prstGeom prst="rect">
            <a:avLst/>
          </a:prstGeom>
        </p:spPr>
        <p:txBody>
          <a:bodyPr vert="horz" lIns="91843" tIns="45922" rIns="91843" bIns="45922" rtlCol="0" anchor="b"/>
          <a:lstStyle>
            <a:lvl1pPr algn="r">
              <a:defRPr sz="1200"/>
            </a:lvl1pPr>
          </a:lstStyle>
          <a:p>
            <a:fld id="{47C2A56B-8077-4A48-84AF-CED7C657C8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91846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4309798" cy="344091"/>
          </a:xfrm>
          <a:prstGeom prst="rect">
            <a:avLst/>
          </a:prstGeom>
        </p:spPr>
        <p:txBody>
          <a:bodyPr vert="horz" lIns="91843" tIns="45922" rIns="91843" bIns="4592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3589" y="3"/>
            <a:ext cx="4309798" cy="344091"/>
          </a:xfrm>
          <a:prstGeom prst="rect">
            <a:avLst/>
          </a:prstGeom>
        </p:spPr>
        <p:txBody>
          <a:bodyPr vert="horz" lIns="91843" tIns="45922" rIns="91843" bIns="45922" rtlCol="0"/>
          <a:lstStyle>
            <a:lvl1pPr algn="r">
              <a:defRPr sz="1200"/>
            </a:lvl1pPr>
          </a:lstStyle>
          <a:p>
            <a:fld id="{645679F9-A8DD-4B60-906D-360C2DA1211A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4650" y="857250"/>
            <a:ext cx="4116388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43" tIns="45922" rIns="91843" bIns="4592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69" y="3300413"/>
            <a:ext cx="7956550" cy="2700338"/>
          </a:xfrm>
          <a:prstGeom prst="rect">
            <a:avLst/>
          </a:prstGeom>
        </p:spPr>
        <p:txBody>
          <a:bodyPr vert="horz" lIns="91843" tIns="45922" rIns="91843" bIns="4592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13911"/>
            <a:ext cx="4309798" cy="344090"/>
          </a:xfrm>
          <a:prstGeom prst="rect">
            <a:avLst/>
          </a:prstGeom>
        </p:spPr>
        <p:txBody>
          <a:bodyPr vert="horz" lIns="91843" tIns="45922" rIns="91843" bIns="4592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3589" y="6513911"/>
            <a:ext cx="4309798" cy="344090"/>
          </a:xfrm>
          <a:prstGeom prst="rect">
            <a:avLst/>
          </a:prstGeom>
        </p:spPr>
        <p:txBody>
          <a:bodyPr vert="horz" lIns="91843" tIns="45922" rIns="91843" bIns="45922" rtlCol="0" anchor="b"/>
          <a:lstStyle>
            <a:lvl1pPr algn="r">
              <a:defRPr sz="1200"/>
            </a:lvl1pPr>
          </a:lstStyle>
          <a:p>
            <a:fld id="{366E35B7-B4A5-4207-BCAA-6167DADC7DD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57977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E35B7-B4A5-4207-BCAA-6167DADC7DD2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8429">
              <a:defRPr/>
            </a:pPr>
            <a:r>
              <a:rPr lang="en-GB" dirty="0" smtClean="0"/>
              <a:t>It has been developed to deal with the deeper psychological structures that predispose patients psychological problems.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E35B7-B4A5-4207-BCAA-6167DADC7DD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92079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be effective, you need to commit yourself to the process on you own when the therapist is not present</a:t>
            </a:r>
          </a:p>
          <a:p>
            <a:r>
              <a:rPr lang="en-GB" dirty="0" smtClean="0"/>
              <a:t>Could be time consuming to attend CBT sessions and carry extra work between session</a:t>
            </a:r>
          </a:p>
          <a:p>
            <a:pPr defTabSz="918429">
              <a:defRPr/>
            </a:pPr>
            <a:endParaRPr lang="en-GB" dirty="0" smtClean="0"/>
          </a:p>
          <a:p>
            <a:pPr defTabSz="918429">
              <a:defRPr/>
            </a:pPr>
            <a:r>
              <a:rPr lang="en-GB" dirty="0" smtClean="0"/>
              <a:t>Due to the structured nature of CBT, it may not be suitable for people with more complex mental health needs or learning difficulties.</a:t>
            </a:r>
          </a:p>
          <a:p>
            <a:pPr defTabSz="918429">
              <a:defRPr/>
            </a:pPr>
            <a:endParaRPr lang="en-GB" dirty="0" smtClean="0"/>
          </a:p>
          <a:p>
            <a:pPr defTabSz="918429">
              <a:defRPr/>
            </a:pPr>
            <a:r>
              <a:rPr lang="en-GB" dirty="0" smtClean="0"/>
              <a:t>As CBT can involve confronting your emotions and anxieties, you may experience initial periods where you are more anxious or emotionally uncomfortable.</a:t>
            </a:r>
          </a:p>
          <a:p>
            <a:pPr defTabSz="918429">
              <a:defRPr/>
            </a:pPr>
            <a:r>
              <a:rPr lang="en-GB" dirty="0" smtClean="0"/>
              <a:t>CBT focuses on the individual’s capacity to change themselves (their thoughts, feelings and behaviours), and does not address wider problems in systems or families that often have a significant impact on an individual’s health and wellbeing.</a:t>
            </a:r>
          </a:p>
          <a:p>
            <a:pPr defTabSz="918429">
              <a:defRPr/>
            </a:pPr>
            <a:endParaRPr lang="en-GB" dirty="0" smtClean="0"/>
          </a:p>
          <a:p>
            <a:pPr defTabSz="918429">
              <a:defRPr/>
            </a:pPr>
            <a:endParaRPr lang="en-GB" dirty="0" smtClean="0"/>
          </a:p>
          <a:p>
            <a:pPr defTabSz="918429">
              <a:defRPr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E35B7-B4A5-4207-BCAA-6167DADC7DD2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20082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D331-AB12-4787-BB2A-18ACD68ADC88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40EB-171F-4F45-9DD3-3ACF007C3B1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330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D331-AB12-4787-BB2A-18ACD68ADC88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40EB-171F-4F45-9DD3-3ACF007C3B1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95932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D331-AB12-4787-BB2A-18ACD68ADC88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40EB-171F-4F45-9DD3-3ACF007C3B1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62460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D331-AB12-4787-BB2A-18ACD68ADC88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40EB-171F-4F45-9DD3-3ACF007C3B1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73851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D331-AB12-4787-BB2A-18ACD68ADC88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40EB-171F-4F45-9DD3-3ACF007C3B1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410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D331-AB12-4787-BB2A-18ACD68ADC88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40EB-171F-4F45-9DD3-3ACF007C3B1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61739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D331-AB12-4787-BB2A-18ACD68ADC88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40EB-171F-4F45-9DD3-3ACF007C3B1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942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D331-AB12-4787-BB2A-18ACD68ADC88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40EB-171F-4F45-9DD3-3ACF007C3B1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26921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D331-AB12-4787-BB2A-18ACD68ADC88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40EB-171F-4F45-9DD3-3ACF007C3B1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14161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D331-AB12-4787-BB2A-18ACD68ADC88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40EB-171F-4F45-9DD3-3ACF007C3B1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26325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D331-AB12-4787-BB2A-18ACD68ADC88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40EB-171F-4F45-9DD3-3ACF007C3B1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3040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4D331-AB12-4787-BB2A-18ACD68ADC88}" type="datetimeFigureOut">
              <a:rPr lang="en-GB" smtClean="0"/>
              <a:pPr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840EB-171F-4F45-9DD3-3ACF007C3B1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28354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Cognitive Behavioural Therapy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(CBT)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xmlns="" val="393307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What is CBT?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Cognitive Behavioural Therapy is a talking therapy that can help to manage your problems by changing the way you think and behave.</a:t>
            </a:r>
          </a:p>
          <a:p>
            <a:pPr marL="0" indent="0">
              <a:buNone/>
            </a:pPr>
            <a:r>
              <a:rPr lang="en-GB" dirty="0" smtClean="0"/>
              <a:t> </a:t>
            </a:r>
          </a:p>
          <a:p>
            <a:r>
              <a:rPr lang="en-GB" dirty="0" smtClean="0"/>
              <a:t>CBT treatment is rooted in behavioural (</a:t>
            </a:r>
            <a:r>
              <a:rPr lang="en-GB" dirty="0" err="1" smtClean="0"/>
              <a:t>Lewinsohn</a:t>
            </a:r>
            <a:r>
              <a:rPr lang="en-GB" dirty="0" smtClean="0"/>
              <a:t> et al, 1969) and cognitive approach (Beck, 1967).</a:t>
            </a:r>
          </a:p>
          <a:p>
            <a:pPr marL="0" indent="0">
              <a:buNone/>
            </a:pPr>
            <a:r>
              <a:rPr lang="en-GB" dirty="0" smtClean="0"/>
              <a:t> </a:t>
            </a:r>
          </a:p>
          <a:p>
            <a:r>
              <a:rPr lang="en-GB" dirty="0" smtClean="0"/>
              <a:t>There is a significant evidence  that CBT is very successful for </a:t>
            </a:r>
            <a:r>
              <a:rPr lang="en-GB" b="1" dirty="0" smtClean="0"/>
              <a:t>anxiety disorders and depression</a:t>
            </a:r>
            <a:r>
              <a:rPr lang="en-GB" dirty="0" smtClean="0"/>
              <a:t>. Also, it can be used for panic disorder, phobias (</a:t>
            </a:r>
            <a:r>
              <a:rPr lang="en-GB" dirty="0" err="1" smtClean="0"/>
              <a:t>e.g</a:t>
            </a:r>
            <a:r>
              <a:rPr lang="en-GB" dirty="0" smtClean="0"/>
              <a:t> agoraphobias and social phobia), ADHD, PTSD, conduct disorder, drug misuse,  eating disorders, personality disorders, schizophrenia etc.</a:t>
            </a:r>
          </a:p>
          <a:p>
            <a:pPr marL="0" indent="0" algn="r">
              <a:buNone/>
            </a:pPr>
            <a:r>
              <a:rPr lang="en-GB" dirty="0" smtClean="0"/>
              <a:t>(Eysenck, 2009; </a:t>
            </a:r>
            <a:r>
              <a:rPr lang="en-GB" dirty="0" err="1" smtClean="0"/>
              <a:t>Carr</a:t>
            </a:r>
            <a:r>
              <a:rPr lang="en-GB" dirty="0" smtClean="0"/>
              <a:t>, 2012)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15036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365125"/>
            <a:ext cx="10528300" cy="498475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Behavioural Component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100" y="1130300"/>
            <a:ext cx="9982200" cy="52959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dirty="0"/>
              <a:t>Abnormal behaviour is learned (similarly as normal behaviour) - conditioning and cognitive learning (</a:t>
            </a:r>
            <a:r>
              <a:rPr lang="en-GB" sz="1800" b="1" dirty="0" err="1"/>
              <a:t>Carr</a:t>
            </a:r>
            <a:r>
              <a:rPr lang="en-GB" sz="1800" b="1" dirty="0"/>
              <a:t>, A., 2012</a:t>
            </a:r>
            <a:r>
              <a:rPr lang="en-GB" sz="1800" b="1" dirty="0" smtClean="0"/>
              <a:t>).</a:t>
            </a:r>
          </a:p>
          <a:p>
            <a:pPr marL="0" indent="0">
              <a:buNone/>
            </a:pPr>
            <a:r>
              <a:rPr lang="en-GB" sz="1800" b="1" dirty="0" smtClean="0"/>
              <a:t>It can be applied for different for different mental disorders. For example:</a:t>
            </a:r>
          </a:p>
          <a:p>
            <a:pPr marL="0" indent="0">
              <a:buNone/>
            </a:pPr>
            <a:r>
              <a:rPr lang="en-GB" sz="1800" b="1" dirty="0" smtClean="0"/>
              <a:t>Anxiety</a:t>
            </a:r>
            <a:endParaRPr lang="en-GB" sz="1800" dirty="0"/>
          </a:p>
          <a:p>
            <a:pPr lvl="0"/>
            <a:r>
              <a:rPr lang="en-GB" sz="1800" dirty="0"/>
              <a:t>Psychoeducation about anxiety disorder </a:t>
            </a:r>
          </a:p>
          <a:p>
            <a:pPr lvl="0"/>
            <a:r>
              <a:rPr lang="en-GB" sz="1800" dirty="0"/>
              <a:t>Exposure based treatment </a:t>
            </a:r>
          </a:p>
          <a:p>
            <a:pPr lvl="0"/>
            <a:r>
              <a:rPr lang="en-GB" sz="1800" dirty="0"/>
              <a:t>Relaxation skills are learned. </a:t>
            </a:r>
          </a:p>
          <a:p>
            <a:pPr lvl="0"/>
            <a:r>
              <a:rPr lang="en-GB" sz="1800" dirty="0"/>
              <a:t>Also clients are encouraged to feel maximum anxiety.</a:t>
            </a:r>
          </a:p>
          <a:p>
            <a:pPr marL="0" indent="0" algn="r">
              <a:buNone/>
            </a:pPr>
            <a:r>
              <a:rPr lang="en-GB" sz="1800" dirty="0"/>
              <a:t>(</a:t>
            </a:r>
            <a:r>
              <a:rPr lang="en-GB" sz="1800" dirty="0" err="1"/>
              <a:t>Stampfl</a:t>
            </a:r>
            <a:r>
              <a:rPr lang="en-GB" sz="1800" dirty="0"/>
              <a:t> and Levis,1968 cite in </a:t>
            </a:r>
            <a:r>
              <a:rPr lang="en-GB" sz="1800" dirty="0" err="1"/>
              <a:t>Carr</a:t>
            </a:r>
            <a:r>
              <a:rPr lang="en-GB" sz="1800" dirty="0"/>
              <a:t>, A., 2012</a:t>
            </a:r>
            <a:r>
              <a:rPr lang="en-GB" sz="1800" dirty="0" smtClean="0"/>
              <a:t>)</a:t>
            </a:r>
            <a:endParaRPr lang="en-GB" sz="1800" dirty="0"/>
          </a:p>
          <a:p>
            <a:pPr marL="0" indent="0">
              <a:buNone/>
            </a:pPr>
            <a:r>
              <a:rPr lang="en-GB" sz="1800" b="1" dirty="0" smtClean="0"/>
              <a:t>Depression</a:t>
            </a:r>
            <a:endParaRPr lang="en-GB" sz="1800" dirty="0"/>
          </a:p>
          <a:p>
            <a:pPr lvl="0"/>
            <a:r>
              <a:rPr lang="en-GB" sz="1800" dirty="0"/>
              <a:t>Behaviour activation (BA) can help clients become active and engaged in their lives to reduce depression and help to prevent future episodes</a:t>
            </a:r>
          </a:p>
          <a:p>
            <a:pPr lvl="0"/>
            <a:r>
              <a:rPr lang="en-GB" sz="1800" dirty="0"/>
              <a:t>BA therapists help depressed clients to increase activities that bring greater reward (reinforcement) and to solve important problems</a:t>
            </a:r>
          </a:p>
          <a:p>
            <a:pPr lvl="0"/>
            <a:r>
              <a:rPr lang="en-GB" sz="1800" dirty="0"/>
              <a:t>Clients are assisted in approaching important life goals and engaging with the problematic aspects of their lives</a:t>
            </a:r>
          </a:p>
          <a:p>
            <a:pPr marL="0" indent="0" algn="r">
              <a:buNone/>
            </a:pPr>
            <a:r>
              <a:rPr lang="en-GB" sz="1800" dirty="0" err="1"/>
              <a:t>Dimidjian</a:t>
            </a:r>
            <a:r>
              <a:rPr lang="en-GB" sz="1800" dirty="0"/>
              <a:t> et al. (2008</a:t>
            </a:r>
            <a:r>
              <a:rPr lang="en-GB" sz="1800" dirty="0" smtClean="0"/>
              <a:t>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xmlns="" val="3027555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Cognitive </a:t>
            </a:r>
            <a:r>
              <a:rPr lang="en-GB" b="1" dirty="0" smtClean="0"/>
              <a:t>Component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68000" cy="4702175"/>
          </a:xfrm>
        </p:spPr>
        <p:txBody>
          <a:bodyPr>
            <a:normAutofit lnSpcReduction="10000"/>
          </a:bodyPr>
          <a:lstStyle/>
          <a:p>
            <a:r>
              <a:rPr lang="en-GB" sz="3200" dirty="0"/>
              <a:t>The idea of the cognitive approach is that individuals suffering from mental disorders have distorted and irrational thoughts and beliefs (this need to be changed</a:t>
            </a:r>
            <a:r>
              <a:rPr lang="en-GB" sz="3200" dirty="0" smtClean="0"/>
              <a:t>).</a:t>
            </a:r>
            <a:endParaRPr lang="en-GB" sz="3200" dirty="0"/>
          </a:p>
          <a:p>
            <a:r>
              <a:rPr lang="en-GB" sz="3200" b="1" dirty="0"/>
              <a:t>Depressed patients</a:t>
            </a:r>
            <a:r>
              <a:rPr lang="en-GB" sz="3200" dirty="0"/>
              <a:t> typically have negative thoughts about themselves, about the world and about the future (unrealistic).</a:t>
            </a:r>
          </a:p>
          <a:p>
            <a:r>
              <a:rPr lang="en-GB" sz="3200" b="1" dirty="0"/>
              <a:t>Anxious clients</a:t>
            </a:r>
            <a:r>
              <a:rPr lang="en-GB" sz="3200" dirty="0"/>
              <a:t> overestimate the threatening of certain external or internal stimuli (e.g. spider </a:t>
            </a:r>
            <a:r>
              <a:rPr lang="en-GB" sz="3200" dirty="0" err="1"/>
              <a:t>phobics</a:t>
            </a:r>
            <a:r>
              <a:rPr lang="en-GB" sz="3200" dirty="0"/>
              <a:t>). Exposure therapy is used to void safety-seeking behaviours. </a:t>
            </a:r>
          </a:p>
          <a:p>
            <a:pPr marL="0" indent="0" algn="r">
              <a:buNone/>
            </a:pPr>
            <a:r>
              <a:rPr lang="en-GB" sz="3200" dirty="0"/>
              <a:t>(Eysenck, 2009)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93830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4287"/>
            <a:ext cx="10515600" cy="517585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Schema </a:t>
            </a:r>
            <a:r>
              <a:rPr lang="en-GB" b="1" dirty="0"/>
              <a:t>therapy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419" y="1052422"/>
            <a:ext cx="11283351" cy="5684807"/>
          </a:xfrm>
        </p:spPr>
        <p:txBody>
          <a:bodyPr>
            <a:normAutofit/>
          </a:bodyPr>
          <a:lstStyle/>
          <a:p>
            <a:r>
              <a:rPr lang="en-GB" sz="3200" dirty="0" smtClean="0"/>
              <a:t>Developed to deal </a:t>
            </a:r>
            <a:r>
              <a:rPr lang="en-GB" sz="3200" dirty="0"/>
              <a:t>with the deeper psychological structures that predispose patients psychological problems. </a:t>
            </a:r>
            <a:endParaRPr lang="en-GB" sz="3200" dirty="0" smtClean="0"/>
          </a:p>
          <a:p>
            <a:pPr>
              <a:buNone/>
            </a:pPr>
            <a:r>
              <a:rPr lang="en-GB" sz="3200" dirty="0" smtClean="0"/>
              <a:t>When patients manage to </a:t>
            </a:r>
            <a:r>
              <a:rPr lang="en-GB" sz="3200" b="1" dirty="0" smtClean="0"/>
              <a:t>understand</a:t>
            </a:r>
            <a:r>
              <a:rPr lang="en-GB" sz="3200" dirty="0" smtClean="0"/>
              <a:t> their own:</a:t>
            </a:r>
          </a:p>
          <a:p>
            <a:r>
              <a:rPr lang="en-GB" sz="3200" b="1" dirty="0" smtClean="0"/>
              <a:t>schemas and schema modes </a:t>
            </a:r>
          </a:p>
          <a:p>
            <a:r>
              <a:rPr lang="en-GB" sz="3200" b="1" dirty="0" smtClean="0"/>
              <a:t>their developmental origins</a:t>
            </a:r>
          </a:p>
          <a:p>
            <a:r>
              <a:rPr lang="en-GB" sz="3200" b="1" dirty="0" smtClean="0"/>
              <a:t> the way they are </a:t>
            </a:r>
            <a:r>
              <a:rPr lang="en-GB" sz="3200" b="1" smtClean="0"/>
              <a:t>triggered </a:t>
            </a:r>
            <a:r>
              <a:rPr lang="en-GB" sz="3200" b="1" smtClean="0"/>
              <a:t>reinforced </a:t>
            </a:r>
            <a:r>
              <a:rPr lang="en-GB" sz="3200" b="1" dirty="0" smtClean="0"/>
              <a:t>and maintained </a:t>
            </a:r>
          </a:p>
          <a:p>
            <a:pPr>
              <a:buNone/>
            </a:pPr>
            <a:r>
              <a:rPr lang="en-GB" sz="3200" dirty="0" smtClean="0"/>
              <a:t>they attain the necessary </a:t>
            </a:r>
            <a:r>
              <a:rPr lang="en-GB" sz="3200" b="1" dirty="0" smtClean="0"/>
              <a:t>psychological tools </a:t>
            </a:r>
            <a:r>
              <a:rPr lang="en-GB" sz="3200" dirty="0" smtClean="0"/>
              <a:t>to make the necessary cognitive, interpersonal, and behavioural changes necessary to minimize further episodes.</a:t>
            </a:r>
          </a:p>
          <a:p>
            <a:pPr algn="r">
              <a:buNone/>
            </a:pPr>
            <a:r>
              <a:rPr lang="en-GB" sz="3200" dirty="0" smtClean="0"/>
              <a:t>(Young et al., 2006)</a:t>
            </a:r>
          </a:p>
          <a:p>
            <a:pPr>
              <a:buNone/>
            </a:pPr>
            <a:endParaRPr lang="en-GB" sz="35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91188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Types of CBT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3200" b="1" dirty="0" smtClean="0"/>
              <a:t>CBT </a:t>
            </a:r>
            <a:r>
              <a:rPr lang="en-GB" sz="3200" b="1" dirty="0"/>
              <a:t>can be carried out in several different forms, including:</a:t>
            </a:r>
          </a:p>
          <a:p>
            <a:pPr lvl="0"/>
            <a:r>
              <a:rPr lang="en-GB" sz="3200" b="1" dirty="0"/>
              <a:t>individual therapy </a:t>
            </a:r>
            <a:r>
              <a:rPr lang="en-GB" sz="3200" dirty="0"/>
              <a:t>– one-to-one sessions with a therapist</a:t>
            </a:r>
          </a:p>
          <a:p>
            <a:pPr lvl="0"/>
            <a:r>
              <a:rPr lang="en-GB" sz="3200" b="1" dirty="0"/>
              <a:t>group therapy </a:t>
            </a:r>
            <a:r>
              <a:rPr lang="en-GB" sz="3200" dirty="0"/>
              <a:t>– with others who wish to tackle a similar problem</a:t>
            </a:r>
          </a:p>
          <a:p>
            <a:pPr lvl="0"/>
            <a:r>
              <a:rPr lang="en-GB" sz="3200" b="1" dirty="0"/>
              <a:t>a self-help book </a:t>
            </a:r>
            <a:r>
              <a:rPr lang="en-GB" sz="3200" dirty="0"/>
              <a:t>– where you carry out exercises from the book</a:t>
            </a:r>
          </a:p>
          <a:p>
            <a:pPr lvl="0"/>
            <a:r>
              <a:rPr lang="en-GB" sz="3200" b="1" dirty="0"/>
              <a:t>a computer program </a:t>
            </a:r>
            <a:r>
              <a:rPr lang="en-GB" sz="3200" dirty="0"/>
              <a:t>– known as computerised CBT (CCBT)</a:t>
            </a:r>
          </a:p>
          <a:p>
            <a:pPr marL="514350" indent="-514350" algn="r">
              <a:buNone/>
            </a:pPr>
            <a:r>
              <a:rPr lang="en-GB" sz="3200" dirty="0"/>
              <a:t>(NHS, 2015)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79832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751" y="1"/>
            <a:ext cx="10586049" cy="100066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Advantages </a:t>
            </a:r>
            <a:r>
              <a:rPr lang="en-GB" b="1" dirty="0"/>
              <a:t>of CBT</a:t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897147"/>
            <a:ext cx="10845800" cy="5579854"/>
          </a:xfrm>
        </p:spPr>
        <p:txBody>
          <a:bodyPr>
            <a:normAutofit lnSpcReduction="10000"/>
          </a:bodyPr>
          <a:lstStyle/>
          <a:p>
            <a:r>
              <a:rPr lang="en-GB" sz="3200" dirty="0"/>
              <a:t>Can be as effective as medication in treating some mental health disorders and may be helpful in cases where medication alone has not worked.</a:t>
            </a:r>
          </a:p>
          <a:p>
            <a:r>
              <a:rPr lang="en-GB" sz="3200" dirty="0"/>
              <a:t>Can be completed in a relatively short period of time compared to other talking therapies.</a:t>
            </a:r>
          </a:p>
          <a:p>
            <a:r>
              <a:rPr lang="en-GB" sz="3200" dirty="0"/>
              <a:t>The highly structured nature of CBT means it can be provided in different </a:t>
            </a:r>
            <a:r>
              <a:rPr lang="en-GB" sz="3200" dirty="0" smtClean="0"/>
              <a:t>formats</a:t>
            </a:r>
            <a:endParaRPr lang="en-GB" sz="3200" dirty="0"/>
          </a:p>
          <a:p>
            <a:r>
              <a:rPr lang="en-GB" sz="3200" dirty="0"/>
              <a:t>Skills </a:t>
            </a:r>
            <a:r>
              <a:rPr lang="en-GB" sz="3200" dirty="0" smtClean="0"/>
              <a:t>learned </a:t>
            </a:r>
            <a:r>
              <a:rPr lang="en-GB" sz="3200" dirty="0"/>
              <a:t>in CBT are useful, practical and helpful strategies that can be incorporated into everyday life to </a:t>
            </a:r>
            <a:r>
              <a:rPr lang="en-GB" sz="3200" dirty="0" smtClean="0"/>
              <a:t>help coping </a:t>
            </a:r>
            <a:r>
              <a:rPr lang="en-GB" sz="3200" dirty="0"/>
              <a:t>better with future stresses and difficulties, even after the treatment has finished</a:t>
            </a:r>
            <a:r>
              <a:rPr lang="en-GB" sz="3200" dirty="0" smtClean="0"/>
              <a:t>.</a:t>
            </a:r>
          </a:p>
          <a:p>
            <a:pPr marL="0" indent="0" algn="r">
              <a:buNone/>
            </a:pPr>
            <a:r>
              <a:rPr lang="en-GB" sz="3200" dirty="0" smtClean="0"/>
              <a:t>NHS Choice (2015)</a:t>
            </a: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07722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947" y="362309"/>
            <a:ext cx="10515600" cy="66423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Disadvantages of CBT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498" y="802257"/>
            <a:ext cx="10603302" cy="564934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To </a:t>
            </a:r>
            <a:r>
              <a:rPr lang="en-GB" dirty="0" smtClean="0"/>
              <a:t>be effective, you need </a:t>
            </a:r>
            <a:r>
              <a:rPr lang="en-GB" dirty="0"/>
              <a:t>to commit yourself to the </a:t>
            </a:r>
            <a:r>
              <a:rPr lang="en-GB" dirty="0" smtClean="0"/>
              <a:t>process on your own when the therapist is not present</a:t>
            </a:r>
          </a:p>
          <a:p>
            <a:r>
              <a:rPr lang="en-GB" dirty="0" smtClean="0"/>
              <a:t>Could be time consuming to attend CBT sessions and carry extra work between session</a:t>
            </a:r>
            <a:endParaRPr lang="en-GB" dirty="0"/>
          </a:p>
          <a:p>
            <a:r>
              <a:rPr lang="en-GB" dirty="0" smtClean="0"/>
              <a:t>It may </a:t>
            </a:r>
            <a:r>
              <a:rPr lang="en-GB" dirty="0"/>
              <a:t>not be suitable for people with more complex mental health needs or learning </a:t>
            </a:r>
            <a:r>
              <a:rPr lang="en-GB" dirty="0" smtClean="0"/>
              <a:t>difficulties.</a:t>
            </a:r>
            <a:endParaRPr lang="en-GB" dirty="0"/>
          </a:p>
          <a:p>
            <a:r>
              <a:rPr lang="en-GB" dirty="0"/>
              <a:t>As CBT can involve confronting your emotions and </a:t>
            </a:r>
            <a:r>
              <a:rPr lang="en-GB" dirty="0" smtClean="0"/>
              <a:t>anxieties</a:t>
            </a:r>
          </a:p>
          <a:p>
            <a:r>
              <a:rPr lang="en-GB" dirty="0" smtClean="0"/>
              <a:t>Only addresses </a:t>
            </a:r>
            <a:r>
              <a:rPr lang="en-GB" dirty="0"/>
              <a:t>current problems and focuses on specific issues, it does not address the possible underlying </a:t>
            </a:r>
            <a:r>
              <a:rPr lang="en-GB" dirty="0" smtClean="0"/>
              <a:t>causes, </a:t>
            </a:r>
            <a:r>
              <a:rPr lang="en-GB" dirty="0"/>
              <a:t>such as an unhappy childhood.</a:t>
            </a:r>
          </a:p>
          <a:p>
            <a:r>
              <a:rPr lang="en-GB" dirty="0"/>
              <a:t>CBT focuses on the individual’s capacity to change </a:t>
            </a:r>
            <a:r>
              <a:rPr lang="en-GB" dirty="0" smtClean="0"/>
              <a:t>themselves, but does </a:t>
            </a:r>
            <a:r>
              <a:rPr lang="en-GB" dirty="0"/>
              <a:t>not address wider problems in systems or families that often have </a:t>
            </a:r>
            <a:r>
              <a:rPr lang="en-GB" dirty="0" smtClean="0"/>
              <a:t>an impact </a:t>
            </a:r>
            <a:r>
              <a:rPr lang="en-GB" dirty="0"/>
              <a:t>on an individual’s health and wellbeing.</a:t>
            </a:r>
          </a:p>
          <a:p>
            <a:pPr marL="0" indent="0" algn="r">
              <a:buNone/>
            </a:pPr>
            <a:r>
              <a:rPr lang="en-GB" dirty="0"/>
              <a:t>NHS Choice (2015)</a:t>
            </a:r>
          </a:p>
          <a:p>
            <a:pPr marL="0" indent="0" algn="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23179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461</Words>
  <Application>Microsoft Office PowerPoint</Application>
  <PresentationFormat>Egyéni</PresentationFormat>
  <Paragraphs>70</Paragraphs>
  <Slides>8</Slides>
  <Notes>3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 Theme</vt:lpstr>
      <vt:lpstr>Cognitive Behavioural Therapy </vt:lpstr>
      <vt:lpstr>What is CBT?</vt:lpstr>
      <vt:lpstr> Behavioural Component  </vt:lpstr>
      <vt:lpstr>Cognitive Component </vt:lpstr>
      <vt:lpstr> Schema therapy </vt:lpstr>
      <vt:lpstr>Types of CBT</vt:lpstr>
      <vt:lpstr> Advantages of CBT </vt:lpstr>
      <vt:lpstr>Disadvantages of CBT </vt:lpstr>
    </vt:vector>
  </TitlesOfParts>
  <Company>Norfolk Educational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Behavioural Therapy </dc:title>
  <dc:creator>Vastag, Ervin</dc:creator>
  <cp:lastModifiedBy>noname</cp:lastModifiedBy>
  <cp:revision>33</cp:revision>
  <cp:lastPrinted>2015-11-17T13:32:37Z</cp:lastPrinted>
  <dcterms:created xsi:type="dcterms:W3CDTF">2015-11-17T10:34:34Z</dcterms:created>
  <dcterms:modified xsi:type="dcterms:W3CDTF">2015-11-23T10:04:15Z</dcterms:modified>
</cp:coreProperties>
</file>